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331" r:id="rId4"/>
    <p:sldId id="342" r:id="rId5"/>
    <p:sldId id="284" r:id="rId6"/>
    <p:sldId id="311" r:id="rId7"/>
    <p:sldId id="338" r:id="rId8"/>
    <p:sldId id="310" r:id="rId9"/>
    <p:sldId id="343" r:id="rId10"/>
    <p:sldId id="344" r:id="rId11"/>
    <p:sldId id="346" r:id="rId12"/>
    <p:sldId id="341" r:id="rId1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727" autoAdjust="0"/>
  </p:normalViewPr>
  <p:slideViewPr>
    <p:cSldViewPr>
      <p:cViewPr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AD445-291C-49EF-963F-7E002ADC473F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563D5-AE0B-4487-88F3-157D13324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35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6D6FFA-A3B4-420F-9D43-05130B02BF2F}" type="datetimeFigureOut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3317" tIns="46659" rIns="93317" bIns="4665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FB1208-21CF-4454-8B72-3E6999984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20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FBAE05-682D-4181-B4DA-395B6A8D4D3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0739A6-2066-47FE-A9A1-DF9E5061619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DAFB93-5A46-4BF3-B1BA-5A61D2773DDF}" type="datetimeFigureOut">
              <a:rPr lang="en-US" smtClean="0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C69DB6-3B62-42E1-99A6-1B607C7848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2CD3E-5542-4DB6-A70D-03CD27C308BA}" type="datetimeFigureOut">
              <a:rPr lang="en-US" smtClean="0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E05CC-8C9E-4282-B1C9-D4F1679495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C30D3238-0B5E-4CFD-9625-490865FDFE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106631-82D0-4AA3-963E-384D6C12B6C8}" type="datetimeFigureOut">
              <a:rPr lang="en-US" smtClean="0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2FA14B-F648-428B-9BDA-C45313221954}" type="datetimeFigureOut">
              <a:rPr lang="en-US" smtClean="0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F0A91CDC-086D-46D8-B168-0144CEAC52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767452-A818-4E80-B3A9-241BA4C91D01}" type="datetimeFigureOut">
              <a:rPr lang="en-US" smtClean="0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E67D5E4-63AE-44EA-9EAF-FF7DF231A9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E120E34C-4A9B-4FB7-8509-EC582ED661E3}" type="datetimeFigureOut">
              <a:rPr lang="en-US" smtClean="0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8CAEB-1636-4207-B7DD-2E0E4C5FC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A283B-2D3A-43E3-9024-3F3F530489B9}" type="datetimeFigureOut">
              <a:rPr lang="en-US" smtClean="0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9145754-4CF3-4782-997D-0E31075EE1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1D7D32-4D69-498D-B768-167A02DDBFEC}" type="datetimeFigureOut">
              <a:rPr lang="en-US" smtClean="0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D3F85ED1-B867-4AD4-B421-2CE4F079D0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6A1AB0-9931-4941-A41F-97B2F0C5616B}" type="datetimeFigureOut">
              <a:rPr lang="en-US" smtClean="0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8610BC-CA7A-4F01-B4E6-00E40C9FF5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8B597DE-9697-43BB-A68B-7F18757FCC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634C58-7214-42C1-8C0D-7065FFCC7E6C}" type="datetimeFigureOut">
              <a:rPr lang="en-US" smtClean="0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A9462B6D-0633-4638-9E28-715193EA3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A7B42B08-6E5C-42DB-A140-40531FB4DA1E}" type="datetimeFigureOut">
              <a:rPr lang="en-US" smtClean="0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F6F24AD-AC34-41A3-9587-45F95EEE5AE0}" type="datetimeFigureOut">
              <a:rPr lang="en-US" smtClean="0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F7DBF00-2B8E-4719-90CC-B044A9015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a/brazosportisd.net/drawings/d/1TTxU2QDFo4zaW5CFaFHo_xQ-qgp8kR12XkEqcF774OU/edi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docs.google.com/a/brazosportisd.net/drawings/d/1WzvoMENscjVoG952bqbe-AtCUOvng-UFP2_PG2tdcP4/edit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zosportisd.ne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zosportisd.ne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876800" y="3886200"/>
            <a:ext cx="39624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Citizens’ Bond Oversight Committee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december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17, 2014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533400"/>
            <a:ext cx="4495800" cy="306705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erlin Sans FB" pitchFamily="34" charset="0"/>
              </a:rPr>
              <a:t>Brazosport ISD</a:t>
            </a:r>
            <a:endParaRPr lang="en-US" dirty="0">
              <a:solidFill>
                <a:schemeClr val="tx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erlin Sans FB" pitchFamily="34" charset="0"/>
            </a:endParaRPr>
          </a:p>
        </p:txBody>
      </p:sp>
      <p:pic>
        <p:nvPicPr>
          <p:cNvPr id="4" name="Picture 9" descr="C:\Users\kholacka\AppData\Local\Microsoft\Windows\Temporary Internet Files\Content.IE5\X0XEO7AC\MP90039955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4114800" cy="58782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Re-allocation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Five reallocations…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TI-INSPIRE – Touchpad – 10/31/14 - $54,725 </a:t>
            </a:r>
            <a:r>
              <a:rPr lang="en-US" dirty="0">
                <a:latin typeface="Cooper Black" pitchFamily="18" charset="0"/>
              </a:rPr>
              <a:t>– approved via email </a:t>
            </a:r>
            <a:r>
              <a:rPr lang="en-US" dirty="0" smtClean="0">
                <a:latin typeface="Cooper Black" pitchFamily="18" charset="0"/>
              </a:rPr>
              <a:t>vote - Pulled from “Interactive Whiteboards”</a:t>
            </a:r>
          </a:p>
          <a:p>
            <a:pPr lvl="1">
              <a:buFont typeface="Arial" charset="0"/>
              <a:buChar char="•"/>
            </a:pPr>
            <a:r>
              <a:rPr lang="en-US" dirty="0" err="1" smtClean="0">
                <a:latin typeface="Cooper Black" pitchFamily="18" charset="0"/>
              </a:rPr>
              <a:t>Bogan</a:t>
            </a:r>
            <a:r>
              <a:rPr lang="en-US" dirty="0" smtClean="0">
                <a:latin typeface="Cooper Black" pitchFamily="18" charset="0"/>
              </a:rPr>
              <a:t> Standalone system – 11/20/14 - $20,000 – report only – Pulled from “Wired Network Infrastructure”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Action Needed:</a:t>
            </a:r>
          </a:p>
          <a:p>
            <a:pPr lvl="2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Welding Upgrades – 12/17/14 - $300,000 – Action needed – Pull from various curriculum line item</a:t>
            </a:r>
          </a:p>
          <a:p>
            <a:pPr lvl="2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Bus Parking – 12/17/14 - $185,000 – Action needed – Pull from Ney and Long projects that will be discontinued.</a:t>
            </a:r>
          </a:p>
          <a:p>
            <a:pPr>
              <a:buFont typeface="Arial" charset="0"/>
              <a:buChar char="•"/>
            </a:pPr>
            <a:endParaRPr lang="en-US" sz="800" dirty="0" smtClean="0">
              <a:latin typeface="Cooper Black" pitchFamily="18" charset="0"/>
            </a:endParaRPr>
          </a:p>
          <a:p>
            <a:pPr lvl="2">
              <a:buFont typeface="Arial" charset="0"/>
              <a:buChar char="•"/>
            </a:pPr>
            <a:endParaRPr lang="en-US" sz="18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5" name="Picture 4" descr="C:\Users\kholacka\AppData\Local\Microsoft\Windows\Temporary Internet Files\Content.IE5\4LYM62FJ\MP90034147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0334" y="5791200"/>
            <a:ext cx="1495513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1211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Re-allocation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Five reallocations (Continued)…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Action Needed:</a:t>
            </a:r>
          </a:p>
          <a:p>
            <a:pPr lvl="2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Tracks – $600K each – Action needed – Pull 775K from interactive whiteboards, $100K from Fleming Carpet, $295K from Jane Long roof, 30K from Contingency</a:t>
            </a:r>
          </a:p>
          <a:p>
            <a:pPr lvl="3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Amount budgeted was for re-surface only – structural issues have been identified</a:t>
            </a:r>
          </a:p>
          <a:p>
            <a:pPr lvl="3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Worst case scenario has been re-allocated</a:t>
            </a:r>
          </a:p>
          <a:p>
            <a:pPr lvl="3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  <a:hlinkClick r:id="rId3"/>
              </a:rPr>
              <a:t>Hopper Field Pictures</a:t>
            </a:r>
            <a:endParaRPr lang="en-US" dirty="0" smtClean="0">
              <a:latin typeface="Cooper Black" pitchFamily="18" charset="0"/>
            </a:endParaRPr>
          </a:p>
          <a:p>
            <a:pPr lvl="3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  <a:hlinkClick r:id="rId4"/>
              </a:rPr>
              <a:t>Slade Field Pictures</a:t>
            </a: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Motion to approve the re-allocations.</a:t>
            </a:r>
          </a:p>
          <a:p>
            <a:pPr marL="320040" lvl="1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800" dirty="0" smtClean="0">
              <a:latin typeface="Cooper Black" pitchFamily="18" charset="0"/>
            </a:endParaRPr>
          </a:p>
          <a:p>
            <a:pPr lvl="2">
              <a:buFont typeface="Arial" charset="0"/>
              <a:buChar char="•"/>
            </a:pPr>
            <a:endParaRPr lang="en-US" sz="18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5" name="Picture 4" descr="C:\Users\kholacka\AppData\Local\Microsoft\Windows\Temporary Internet Files\Content.IE5\4LYM62FJ\MP900341471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70334" y="5791200"/>
            <a:ext cx="1495513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842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Questions/Discussion/Suggestions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Meeting Schedule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March 25</a:t>
            </a:r>
            <a:r>
              <a:rPr lang="en-US" smtClean="0">
                <a:solidFill>
                  <a:schemeClr val="tx1"/>
                </a:solidFill>
                <a:latin typeface="Cooper Black" pitchFamily="18" charset="0"/>
              </a:rPr>
              <a:t>, 2015</a:t>
            </a: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June 17, 2015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Sept 16, 2015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Begin at 5 pm.</a:t>
            </a:r>
          </a:p>
          <a:p>
            <a:pPr lvl="1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marL="274320" lvl="1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27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1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Welcome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3600" dirty="0" smtClean="0">
                <a:latin typeface="Cooper Black" pitchFamily="18" charset="0"/>
              </a:rPr>
              <a:t>Introductions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>
                <a:latin typeface="Cooper Black" pitchFamily="18" charset="0"/>
              </a:rPr>
              <a:t>Staff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>
                <a:latin typeface="Cooper Black" pitchFamily="18" charset="0"/>
              </a:rPr>
              <a:t>Committee Members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>
                <a:latin typeface="Cooper Black" pitchFamily="18" charset="0"/>
              </a:rPr>
              <a:t>Others</a:t>
            </a:r>
          </a:p>
          <a:p>
            <a:pPr lvl="1">
              <a:buFont typeface="Arial" charset="0"/>
              <a:buChar char="•"/>
            </a:pPr>
            <a:endParaRPr lang="en-US" sz="3200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1028" name="Picture 4" descr="C:\Users\kholacka\AppData\Local\Microsoft\Windows\Temporary Internet Files\Content.IE5\4LYM62FJ\MP90034147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57200"/>
            <a:ext cx="2136448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Charter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Reminder of Committee Purpose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In the interest of time and others, schedule separate meetings to discuss other topics. </a:t>
            </a: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36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Website Review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  <a:hlinkClick r:id="rId3"/>
              </a:rPr>
              <a:t>www.brazosportisd.net</a:t>
            </a: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Comments or Recommendations</a:t>
            </a: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3074" name="Picture 2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366717"/>
            <a:ext cx="1479499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4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Minutes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Comments, Questions or Changes to the Minutes???</a:t>
            </a: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Motion to approve the minutes...</a:t>
            </a: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Project Status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267200"/>
          </a:xfrm>
        </p:spPr>
        <p:txBody>
          <a:bodyPr>
            <a:normAutofit/>
          </a:bodyPr>
          <a:lstStyle/>
          <a:p>
            <a:pPr lvl="1"/>
            <a:endParaRPr lang="en-US" dirty="0">
              <a:latin typeface="Cooper Black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November 30, 2014 – Total P.O.’s issued – $22,660,982 or 55.72% completed or in progress.  Actually paid $21,862,406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oper Black" pitchFamily="18" charset="0"/>
              </a:rPr>
              <a:t>August 31, 2014 – Total P.O.’s issued – $21,970,253 or 54.03% completed or in progress.  Actually paid $20,186,203</a:t>
            </a:r>
          </a:p>
          <a:p>
            <a:pPr lvl="1"/>
            <a:endParaRPr lang="en-US" dirty="0">
              <a:solidFill>
                <a:schemeClr val="tx1"/>
              </a:solidFill>
              <a:latin typeface="Cooper Black" pitchFamily="18" charset="0"/>
            </a:endParaRPr>
          </a:p>
          <a:p>
            <a:pPr lvl="1"/>
            <a:endParaRPr lang="en-US" dirty="0">
              <a:solidFill>
                <a:schemeClr val="tx1"/>
              </a:solidFill>
              <a:latin typeface="Cooper Black" pitchFamily="18" charset="0"/>
            </a:endParaRPr>
          </a:p>
          <a:p>
            <a:pPr lvl="1"/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/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2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</p:txBody>
      </p:sp>
      <p:pic>
        <p:nvPicPr>
          <p:cNvPr id="1027" name="Picture 3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799076"/>
            <a:ext cx="1485900" cy="127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" y="4523613"/>
            <a:ext cx="113842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Review of Timelines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>
                <a:latin typeface="Cooper Black" pitchFamily="18" charset="0"/>
              </a:rPr>
              <a:t>Project </a:t>
            </a:r>
            <a:r>
              <a:rPr lang="en-US" dirty="0" smtClean="0">
                <a:latin typeface="Cooper Black" pitchFamily="18" charset="0"/>
              </a:rPr>
              <a:t>Timelines – See Website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  <a:hlinkClick r:id="rId3"/>
              </a:rPr>
              <a:t>www.brazosportisd.net</a:t>
            </a: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 marL="274320" lvl="1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27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2050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14800"/>
            <a:ext cx="1952531" cy="20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3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231448" y="304800"/>
            <a:ext cx="8534400" cy="75895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Fall Projects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16032" y="16764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Classroom Projection/Whiteboard – Finalizing one campus</a:t>
            </a:r>
          </a:p>
          <a:p>
            <a:pPr>
              <a:buFont typeface="Arial" charset="0"/>
              <a:buChar char="•"/>
            </a:pPr>
            <a:r>
              <a:rPr lang="en-US" dirty="0">
                <a:latin typeface="Cooper Black" pitchFamily="18" charset="0"/>
              </a:rPr>
              <a:t>Roofs – Finalizing </a:t>
            </a:r>
            <a:r>
              <a:rPr lang="en-US" dirty="0" err="1">
                <a:latin typeface="Cooper Black" pitchFamily="18" charset="0"/>
              </a:rPr>
              <a:t>B’Wood</a:t>
            </a:r>
            <a:r>
              <a:rPr lang="en-US" dirty="0">
                <a:latin typeface="Cooper Black" pitchFamily="18" charset="0"/>
              </a:rPr>
              <a:t>/</a:t>
            </a:r>
            <a:r>
              <a:rPr lang="en-US" dirty="0" err="1">
                <a:latin typeface="Cooper Black" pitchFamily="18" charset="0"/>
              </a:rPr>
              <a:t>B’Port</a:t>
            </a: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Gym Floor – </a:t>
            </a:r>
            <a:r>
              <a:rPr lang="en-US" dirty="0" err="1" smtClean="0">
                <a:latin typeface="Cooper Black" pitchFamily="18" charset="0"/>
              </a:rPr>
              <a:t>B’Wood</a:t>
            </a: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Culinary Lab – In progress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Welding and Agricultural Upgrades – Pending Re-allocation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Security Vestibules – Materials Ordered…In progress…need to discuss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Bus Parking – Need to discuss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Others…</a:t>
            </a: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marL="594360" lvl="2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800" dirty="0" smtClean="0">
              <a:latin typeface="Cooper Black" pitchFamily="18" charset="0"/>
            </a:endParaRPr>
          </a:p>
          <a:p>
            <a:pPr lvl="2">
              <a:buFont typeface="Arial" charset="0"/>
              <a:buChar char="•"/>
            </a:pPr>
            <a:endParaRPr lang="en-US" sz="18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Project Scope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Security Vestibules, Fencing and additional access control at </a:t>
            </a:r>
            <a:r>
              <a:rPr lang="en-US" dirty="0" err="1" smtClean="0">
                <a:latin typeface="Cooper Black" pitchFamily="18" charset="0"/>
              </a:rPr>
              <a:t>Beutel</a:t>
            </a:r>
            <a:r>
              <a:rPr lang="en-US" dirty="0" smtClean="0">
                <a:latin typeface="Cooper Black" pitchFamily="18" charset="0"/>
              </a:rPr>
              <a:t>…</a:t>
            </a:r>
          </a:p>
          <a:p>
            <a:pPr lvl="1"/>
            <a:r>
              <a:rPr lang="en-US" dirty="0"/>
              <a:t>Vestibule:</a:t>
            </a:r>
          </a:p>
          <a:p>
            <a:pPr lvl="2"/>
            <a:r>
              <a:rPr lang="en-US" dirty="0"/>
              <a:t>Speaking with Gallagher the storefront material glass already fabricated is $3,800.00.  Additional funds needed to continue with project would be </a:t>
            </a:r>
            <a:r>
              <a:rPr lang="en-US" dirty="0" smtClean="0"/>
              <a:t>$6,675.00 </a:t>
            </a:r>
            <a:r>
              <a:rPr lang="en-US" dirty="0"/>
              <a:t>(labor and doors/hardware).</a:t>
            </a:r>
          </a:p>
          <a:p>
            <a:pPr lvl="1"/>
            <a:r>
              <a:rPr lang="en-US" dirty="0" smtClean="0"/>
              <a:t>Badge Readers – Additional needed to make security vestibule functional </a:t>
            </a:r>
          </a:p>
          <a:p>
            <a:pPr lvl="2"/>
            <a:r>
              <a:rPr lang="en-US" dirty="0" smtClean="0"/>
              <a:t>$31,776</a:t>
            </a:r>
          </a:p>
          <a:p>
            <a:pPr lvl="1"/>
            <a:r>
              <a:rPr lang="en-US" dirty="0" smtClean="0"/>
              <a:t>Fencing </a:t>
            </a:r>
            <a:r>
              <a:rPr lang="en-US" dirty="0"/>
              <a:t>(rough estimate):</a:t>
            </a:r>
          </a:p>
          <a:p>
            <a:pPr lvl="2"/>
            <a:r>
              <a:rPr lang="en-US" dirty="0"/>
              <a:t>Option A 1220 L. Ft.   $15,567.20 (goes around playground area)</a:t>
            </a:r>
          </a:p>
          <a:p>
            <a:pPr lvl="2"/>
            <a:r>
              <a:rPr lang="en-US" dirty="0"/>
              <a:t>Option B 1640 L. Ft.   $20,926.40 (goes around the entire walking track</a:t>
            </a:r>
            <a:r>
              <a:rPr lang="en-US" dirty="0" smtClean="0"/>
              <a:t>)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Direction from Committee…</a:t>
            </a:r>
          </a:p>
          <a:p>
            <a:pPr marL="320040" lvl="1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800" dirty="0" smtClean="0">
              <a:latin typeface="Cooper Black" pitchFamily="18" charset="0"/>
            </a:endParaRPr>
          </a:p>
          <a:p>
            <a:pPr lvl="2">
              <a:buFont typeface="Arial" charset="0"/>
              <a:buChar char="•"/>
            </a:pPr>
            <a:endParaRPr lang="en-US" sz="18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5" name="Picture 4" descr="C:\Users\kholacka\AppData\Local\Microsoft\Windows\Temporary Internet Files\Content.IE5\4LYM62FJ\MP90034147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0334" y="5791200"/>
            <a:ext cx="1495513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833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4656</TotalTime>
  <Words>380</Words>
  <Application>Microsoft Office PowerPoint</Application>
  <PresentationFormat>On-screen Show (4:3)</PresentationFormat>
  <Paragraphs>98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Brazosport ISD</vt:lpstr>
      <vt:lpstr>Welcome</vt:lpstr>
      <vt:lpstr>Charter</vt:lpstr>
      <vt:lpstr>Website Review </vt:lpstr>
      <vt:lpstr>Minutes</vt:lpstr>
      <vt:lpstr>Project Status</vt:lpstr>
      <vt:lpstr>Review of Timelines</vt:lpstr>
      <vt:lpstr>Fall Projects</vt:lpstr>
      <vt:lpstr>Project Scope</vt:lpstr>
      <vt:lpstr>Re-allocation</vt:lpstr>
      <vt:lpstr>Re-allocation</vt:lpstr>
      <vt:lpstr>Questions/Discussion/Suggestions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Brazosport ISD</dc:title>
  <dc:creator>kholacka</dc:creator>
  <cp:lastModifiedBy>Casey, Amber</cp:lastModifiedBy>
  <cp:revision>232</cp:revision>
  <cp:lastPrinted>2011-12-15T22:46:47Z</cp:lastPrinted>
  <dcterms:created xsi:type="dcterms:W3CDTF">2011-11-13T20:36:30Z</dcterms:created>
  <dcterms:modified xsi:type="dcterms:W3CDTF">2015-03-19T21:30:05Z</dcterms:modified>
</cp:coreProperties>
</file>